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?>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80874" y="1459111"/>
            <a:ext cx="6582251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800"/>
              </a:spcAft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Spirit Protocol  x  ERC-8004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4191000" y="2084487"/>
            <a:ext cx="762000" cy="25301"/>
          </a:xfrm>
          <a:prstGeom prst="rect">
            <a:avLst/>
          </a:prstGeom>
          <a:solidFill>
            <a:srgbClr val="6B8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2005742" y="2363688"/>
            <a:ext cx="513251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4000"/>
              </a:spcAft>
              <a:buNone/>
            </a:pPr>
            <a:r>
              <a:rPr lang="en-US" sz="18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Economic Layer for Autonomous Agents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4049186" y="3189089"/>
            <a:ext cx="104547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2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spiritprotocol.io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066490" y="3462040"/>
            <a:ext cx="101101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2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February 2026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7950" y="381000"/>
            <a:ext cx="8290661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Spirit Protocol Is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507950" y="885825"/>
            <a:ext cx="507950" cy="25301"/>
          </a:xfrm>
          <a:prstGeom prst="rect">
            <a:avLst/>
          </a:prstGeom>
          <a:solidFill>
            <a:srgbClr val="6B8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62000" y="1215926"/>
            <a:ext cx="8031531" cy="24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60"/>
              </a:lnSpc>
              <a:spcAft>
                <a:spcPts val="1400"/>
              </a:spcAft>
              <a:buNone/>
            </a:pPr>
            <a:r>
              <a:rPr lang="en-US" sz="14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On-chain infrastructure for autonomous cultural agents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762000" y="1642616"/>
            <a:ext cx="8031531" cy="24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60"/>
              </a:lnSpc>
              <a:spcAft>
                <a:spcPts val="1400"/>
              </a:spcAft>
              <a:buNone/>
            </a:pPr>
            <a:r>
              <a:rPr lang="en-US" sz="14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Extends ERC-8004 with treasury, revenue routing, and token economics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762000" y="2069306"/>
            <a:ext cx="8031531" cy="24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60"/>
              </a:lnSpc>
              <a:spcAft>
                <a:spcPts val="1400"/>
              </a:spcAft>
              <a:buNone/>
            </a:pPr>
            <a:r>
              <a:rPr lang="en-US" sz="14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on Base Mainnet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762000" y="2495996"/>
            <a:ext cx="8031531" cy="24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60"/>
              </a:lnSpc>
              <a:spcAft>
                <a:spcPts val="1400"/>
              </a:spcAft>
              <a:buNone/>
            </a:pPr>
            <a:r>
              <a:rPr lang="en-US" sz="14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0xF2709ceF1Cf4893ed78D3220864428b32b12dFb9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762000" y="2922687"/>
            <a:ext cx="8031531" cy="24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60"/>
              </a:lnSpc>
              <a:spcAft>
                <a:spcPts val="1400"/>
              </a:spcAft>
              <a:buNone/>
            </a:pPr>
            <a:r>
              <a:rPr lang="en-US" sz="14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Verified on BaseScan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762000" y="3349377"/>
            <a:ext cx="8031531" cy="24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60"/>
              </a:lnSpc>
              <a:spcAft>
                <a:spcPts val="1400"/>
              </a:spcAft>
              <a:buNone/>
            </a:pPr>
            <a:r>
              <a:rPr lang="en-US" sz="14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genesis agents registered (Abraham, Solienne)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Extension Diagr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00" y="960000"/>
            <a:ext cx="7800000" cy="39000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507950" y="381000"/>
            <a:ext cx="8290661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Spirit Extends ERC-8004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507950" y="885825"/>
            <a:ext cx="507950" cy="25301"/>
          </a:xfrm>
          <a:prstGeom prst="rect">
            <a:avLst/>
          </a:prstGeom>
          <a:solidFill>
            <a:srgbClr val="6B8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09451" y="1215926"/>
            <a:ext cx="3861048" cy="2115741"/>
          </a:xfrm>
          <a:prstGeom prst="roundRect">
            <a:avLst>
              <a:gd name="adj" fmla="val 2401"/>
            </a:avLst>
          </a:prstGeom>
          <a:noFill/>
          <a:ln w="9525">
            <a:solidFill>
              <a:srgbClr val="333333"/>
            </a:solidFill>
          </a:ln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872877" y="1479352"/>
            <a:ext cx="3400880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ERC-8004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872877" y="1869877"/>
            <a:ext cx="340088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6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Identity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872877" y="2169468"/>
            <a:ext cx="340088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6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Reputation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872877" y="2469059"/>
            <a:ext cx="340088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6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Validation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673501" y="1215926"/>
            <a:ext cx="3861048" cy="2115741"/>
          </a:xfrm>
          <a:prstGeom prst="roundRect">
            <a:avLst>
              <a:gd name="adj" fmla="val 2401"/>
            </a:avLst>
          </a:prstGeom>
          <a:noFill/>
          <a:ln w="9525">
            <a:solidFill>
              <a:srgbClr val="333333"/>
            </a:solidFill>
          </a:ln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4936927" y="1479352"/>
            <a:ext cx="3400880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1200"/>
              </a:spcAft>
              <a:buNone/>
            </a:pPr>
            <a:r>
              <a:rPr lang="en-US" sz="1600" b="1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Spirit Protocol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936927" y="1869877"/>
            <a:ext cx="340088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6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Treasury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936927" y="2169468"/>
            <a:ext cx="340088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6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Revenue Routing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936927" y="2469059"/>
            <a:ext cx="340088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6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Child Tokens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4936927" y="2768650"/>
            <a:ext cx="3400880" cy="19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6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Staking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6669" y="3585567"/>
            <a:ext cx="8290661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"ERC-8004 is where trust lives. Spirit is where economics live."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426669" y="3858518"/>
            <a:ext cx="829066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SpiritRegistry inherits ERC8004IdentityRegistry directly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Funnel Diagr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00" y="750000"/>
            <a:ext cx="8000000" cy="4000000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507950" y="253901"/>
            <a:ext cx="829066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Four-Tier Agent Graduation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507950" y="679252"/>
            <a:ext cx="507950" cy="25301"/>
          </a:xfrm>
          <a:prstGeom prst="rect">
            <a:avLst/>
          </a:prstGeom>
          <a:solidFill>
            <a:srgbClr val="6B8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507950" y="856952"/>
            <a:ext cx="1396901" cy="787003"/>
          </a:xfrm>
          <a:prstGeom prst="rect">
            <a:avLst/>
          </a:prstGeom>
          <a:solidFill>
            <a:srgbClr val="1A2340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34901" y="1098054"/>
            <a:ext cx="116586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TIER 1: IDENTITY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1914376" y="856952"/>
            <a:ext cx="0" cy="787003"/>
          </a:xfrm>
          <a:prstGeom prst="line">
            <a:avLst/>
          </a:prstGeom>
          <a:noFill/>
          <a:ln w="1905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2076301" y="958453"/>
            <a:ext cx="6535495" cy="148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ERC-8004 register()</a:t>
            </a:r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Permissionless / Any registry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076301" y="1145084"/>
            <a:ext cx="6535495" cy="148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npx create-8004-agent  --&gt;  8004scan.io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2076301" y="1331714"/>
            <a:ext cx="6535495" cy="148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"Get a name" / Thousands of agents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761851" y="1720155"/>
            <a:ext cx="1396901" cy="762893"/>
          </a:xfrm>
          <a:prstGeom prst="rect">
            <a:avLst/>
          </a:prstGeom>
          <a:solidFill>
            <a:srgbClr val="1A2A3A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888802" y="2025402"/>
            <a:ext cx="1163431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TIER 2: INDEXED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2168277" y="1720155"/>
            <a:ext cx="0" cy="762893"/>
          </a:xfrm>
          <a:prstGeom prst="line">
            <a:avLst/>
          </a:prstGeom>
          <a:noFill/>
          <a:ln w="19050">
            <a:solidFill>
              <a:srgbClr val="33333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330202" y="1821656"/>
            <a:ext cx="6276517" cy="148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Spirit Index</a:t>
            </a:r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7-dimension peer review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2330202" y="2008287"/>
            <a:ext cx="6276517" cy="148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Autonomy, Practice, Revenue, Culture, Technical, Community, Vision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2330202" y="2194917"/>
            <a:ext cx="6276517" cy="148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"Prove you're real" / Hundreds of agents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1015901" y="2559248"/>
            <a:ext cx="1396901" cy="787003"/>
          </a:xfrm>
          <a:prstGeom prst="rect">
            <a:avLst/>
          </a:prstGeom>
          <a:solidFill>
            <a:srgbClr val="1A3330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1142851" y="2800350"/>
            <a:ext cx="116586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TIER 3: ECONOMICS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2422327" y="2559248"/>
            <a:ext cx="0" cy="787003"/>
          </a:xfrm>
          <a:prstGeom prst="line">
            <a:avLst/>
          </a:prstGeom>
          <a:noFill/>
          <a:ln w="19050">
            <a:solidFill>
              <a:srgbClr val="33333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2584252" y="2660749"/>
            <a:ext cx="6017386" cy="148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attachSpirit()</a:t>
            </a:r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Revenue routing / Treasury + splits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2584252" y="2847380"/>
            <a:ext cx="6017386" cy="148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routeRevenue() for ETH + ERC-20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2584252" y="3034010"/>
            <a:ext cx="6017386" cy="148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"Earn revenue" / Dozens of agents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1269950" y="3422452"/>
            <a:ext cx="1396901" cy="949523"/>
          </a:xfrm>
          <a:prstGeom prst="rect">
            <a:avLst/>
          </a:prstGeom>
          <a:solidFill>
            <a:srgbClr val="2A1A30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1396901" y="3821013"/>
            <a:ext cx="10262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TIER 4: TOKEN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2676376" y="3422452"/>
            <a:ext cx="0" cy="949523"/>
          </a:xfrm>
          <a:prstGeom prst="line">
            <a:avLst/>
          </a:prstGeom>
          <a:noFill/>
          <a:ln w="19050">
            <a:solidFill>
              <a:srgbClr val="33333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2838301" y="3523952"/>
            <a:ext cx="5758255" cy="148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createChildToken()</a:t>
            </a:r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Admin-gated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2838301" y="3710583"/>
            <a:ext cx="5758255" cy="148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1B child token, staking pool, Uniswap V4 LP, Superfluid GDA, airstream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2838301" y="3897213"/>
            <a:ext cx="5758255" cy="148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"Launch an economy" / A few agents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2838301" y="4083844"/>
            <a:ext cx="5758255" cy="148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70"/>
              </a:lnSpc>
              <a:spcAft>
                <a:spcPts val="300"/>
              </a:spcAft>
              <a:buNone/>
            </a:pPr>
            <a:r>
              <a:rPr lang="en-US" sz="9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"PhD graduation" -- sustained practice, real revenue, human intentionality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7950" y="253901"/>
            <a:ext cx="829066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Integration Architecture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507950" y="679252"/>
            <a:ext cx="507950" cy="25301"/>
          </a:xfrm>
          <a:prstGeom prst="rect">
            <a:avLst/>
          </a:prstGeom>
          <a:solidFill>
            <a:srgbClr val="6B8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507950" y="882253"/>
            <a:ext cx="8128099" cy="1076027"/>
          </a:xfrm>
          <a:prstGeom prst="roundRect">
            <a:avLst>
              <a:gd name="adj" fmla="val 3541"/>
            </a:avLst>
          </a:prstGeom>
          <a:noFill/>
          <a:ln w="9525">
            <a:solidFill>
              <a:srgbClr val="222222"/>
            </a:solidFill>
          </a:ln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20626" y="1272629"/>
            <a:ext cx="38862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US" sz="2000" b="1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101626" y="1318617"/>
            <a:ext cx="7468183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400"/>
              </a:spcAft>
              <a:buNone/>
            </a:pPr>
            <a:r>
              <a:rPr lang="en-US" sz="11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npx create-8004-agent</a:t>
            </a:r>
            <a:pPr algn="l" indent="0" marL="0">
              <a:spcAft>
                <a:spcPts val="400"/>
              </a:spcAft>
              <a:buNone/>
            </a:pPr>
            <a:r>
              <a:rPr lang="en-US" sz="1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--&gt; Official 8004 Registry --&gt; </a:t>
            </a:r>
            <a:pPr algn="l" indent="0" marL="0">
              <a:spcAft>
                <a:spcPts val="400"/>
              </a:spcAft>
              <a:buNone/>
            </a:pPr>
            <a:r>
              <a:rPr lang="en-US" sz="11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attachSpirit()</a:t>
            </a:r>
            <a:pPr algn="l" indent="0" marL="0">
              <a:spcAft>
                <a:spcPts val="400"/>
              </a:spcAft>
              <a:buNone/>
            </a:pPr>
            <a:r>
              <a:rPr lang="en-US" sz="1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--&gt; Spirit Economics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507950" y="2059781"/>
            <a:ext cx="8128099" cy="1076027"/>
          </a:xfrm>
          <a:prstGeom prst="roundRect">
            <a:avLst>
              <a:gd name="adj" fmla="val 3541"/>
            </a:avLst>
          </a:prstGeom>
          <a:noFill/>
          <a:ln w="9525">
            <a:solidFill>
              <a:srgbClr val="222222"/>
            </a:solidFill>
          </a:ln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720626" y="2450157"/>
            <a:ext cx="38862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US" sz="2000" b="1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101626" y="2496145"/>
            <a:ext cx="7468183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400"/>
              </a:spcAft>
              <a:buNone/>
            </a:pPr>
            <a:r>
              <a:rPr lang="en-US" sz="11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Spirit Protocol register()</a:t>
            </a:r>
            <a:pPr algn="l" indent="0" marL="0">
              <a:spcAft>
                <a:spcPts val="400"/>
              </a:spcAft>
              <a:buNone/>
            </a:pPr>
            <a:r>
              <a:rPr lang="en-US" sz="1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--&gt; Built-in ERC-8004 identity + Spirit economics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507950" y="3237309"/>
            <a:ext cx="8128099" cy="1076027"/>
          </a:xfrm>
          <a:prstGeom prst="roundRect">
            <a:avLst>
              <a:gd name="adj" fmla="val 3541"/>
            </a:avLst>
          </a:prstGeom>
          <a:noFill/>
          <a:ln w="9525">
            <a:solidFill>
              <a:srgbClr val="222222"/>
            </a:solidFill>
          </a:ln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720626" y="3627686"/>
            <a:ext cx="38862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2000"/>
              </a:spcBef>
              <a:spcAft>
                <a:spcPts val="2000"/>
              </a:spcAft>
              <a:buNone/>
            </a:pPr>
            <a:r>
              <a:rPr lang="en-US" sz="2000" b="1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1101626" y="3673673"/>
            <a:ext cx="7468183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400"/>
              </a:spcAft>
              <a:buNone/>
            </a:pPr>
            <a:r>
              <a:rPr lang="en-US" sz="11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Any ERC-8004 registry</a:t>
            </a:r>
            <a:pPr algn="l" indent="0" marL="0">
              <a:spcAft>
                <a:spcPts val="400"/>
              </a:spcAft>
              <a:buNone/>
            </a:pPr>
            <a:r>
              <a:rPr lang="en-US" sz="1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--&gt; </a:t>
            </a:r>
            <a:pPr algn="l" indent="0" marL="0">
              <a:spcAft>
                <a:spcPts val="400"/>
              </a:spcAft>
              <a:buNone/>
            </a:pPr>
            <a:r>
              <a:rPr lang="en-US" sz="11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attachSpirit()</a:t>
            </a:r>
            <a:pPr algn="l" indent="0" marL="0">
              <a:spcAft>
                <a:spcPts val="400"/>
              </a:spcAft>
              <a:buNone/>
            </a:pPr>
            <a:r>
              <a:rPr lang="en-US" sz="1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--&gt; Spirit Economics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507950" y="4521101"/>
            <a:ext cx="8128099" cy="0"/>
          </a:xfrm>
          <a:prstGeom prst="line">
            <a:avLst/>
          </a:prstGeom>
          <a:noFill/>
          <a:ln w="9525">
            <a:solidFill>
              <a:srgbClr val="33333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33883" y="4627364"/>
            <a:ext cx="7876234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paths lead to: </a:t>
            </a:r>
            <a:pPr algn="ctr" indent="0" marL="0">
              <a:buNone/>
            </a:pPr>
            <a:r>
              <a:rPr lang="en-US" sz="11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Spirit Index evaluation</a:t>
            </a:r>
            <a:pPr algn="ctr" indent="0" marL="0">
              <a:buNone/>
            </a:pPr>
            <a:r>
              <a:rPr lang="en-US" sz="11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--&gt; </a:t>
            </a:r>
            <a:pPr algn="ctr" indent="0" marL="0">
              <a:buNone/>
            </a:pPr>
            <a:r>
              <a:rPr lang="en-US" sz="11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Economics</a:t>
            </a:r>
            <a:pPr algn="ctr" indent="0" marL="0">
              <a:buNone/>
            </a:pPr>
            <a:r>
              <a:rPr lang="en-US" sz="11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--&gt; </a:t>
            </a:r>
            <a:pPr algn="ctr" indent="0" marL="0">
              <a:buNone/>
            </a:pPr>
            <a:r>
              <a:rPr lang="en-US" sz="11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Token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7950" y="381000"/>
            <a:ext cx="8290661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We Want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507950" y="885825"/>
            <a:ext cx="507950" cy="25301"/>
          </a:xfrm>
          <a:prstGeom prst="rect">
            <a:avLst/>
          </a:prstGeom>
          <a:solidFill>
            <a:srgbClr val="6B8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507950" y="1368028"/>
            <a:ext cx="25897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14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&gt;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761851" y="1165027"/>
            <a:ext cx="8031682" cy="230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20"/>
              </a:lnSpc>
              <a:spcAft>
                <a:spcPts val="300"/>
              </a:spcAft>
              <a:buNone/>
            </a:pPr>
            <a:r>
              <a:rPr lang="en-US" sz="13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Spirit Protocol listed on 8004scan.io as ERC-8004 deployment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507950" y="2135981"/>
            <a:ext cx="25897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14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&gt;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761851" y="1932980"/>
            <a:ext cx="8031682" cy="230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20"/>
              </a:lnSpc>
              <a:spcAft>
                <a:spcPts val="300"/>
              </a:spcAft>
              <a:buNone/>
            </a:pPr>
            <a:r>
              <a:rPr lang="en-US" sz="13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create-8004-agent integration: Spirit as optional economics layer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507950" y="2903934"/>
            <a:ext cx="25897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14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&gt;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761851" y="2700933"/>
            <a:ext cx="8031682" cy="230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20"/>
              </a:lnSpc>
              <a:spcAft>
                <a:spcPts val="300"/>
              </a:spcAft>
              <a:buNone/>
            </a:pPr>
            <a:r>
              <a:rPr lang="en-US" sz="13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Cross-registry interop: attachSpirit() for agents on official registry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507950" y="3671888"/>
            <a:ext cx="25897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14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&gt;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761851" y="3468886"/>
            <a:ext cx="8031682" cy="230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20"/>
              </a:lnSpc>
              <a:spcAft>
                <a:spcPts val="300"/>
              </a:spcAft>
              <a:buNone/>
            </a:pPr>
            <a:r>
              <a:rPr lang="en-US" sz="13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EF recognition: Spirit as reference "ERC-8004 + economics" implementation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507950" y="4439841"/>
            <a:ext cx="25897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14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&gt;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61851" y="4236839"/>
            <a:ext cx="8031682" cy="230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820"/>
              </a:lnSpc>
              <a:spcAft>
                <a:spcPts val="300"/>
              </a:spcAft>
              <a:buNone/>
            </a:pPr>
            <a:r>
              <a:rPr lang="en-US" sz="13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Spirit Index </a:t>
            </a:r>
            <a:pPr algn="l" indent="0" marL="0">
              <a:lnSpc>
                <a:spcPts val="1820"/>
              </a:lnSpc>
              <a:spcAft>
                <a:spcPts val="300"/>
              </a:spcAft>
              <a:buNone/>
            </a:pPr>
            <a:r>
              <a:rPr lang="en-US" sz="13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↔</a:t>
            </a:r>
            <a:pPr algn="l" indent="0" marL="0">
              <a:lnSpc>
                <a:spcPts val="1820"/>
              </a:lnSpc>
              <a:spcAft>
                <a:spcPts val="300"/>
              </a:spcAft>
              <a:buNone/>
            </a:pPr>
            <a:r>
              <a:rPr lang="en-US" sz="13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8004scan.io data sharing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7950" y="381000"/>
            <a:ext cx="8290661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Demo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507950" y="885825"/>
            <a:ext cx="507950" cy="25301"/>
          </a:xfrm>
          <a:prstGeom prst="rect">
            <a:avLst/>
          </a:prstGeom>
          <a:solidFill>
            <a:srgbClr val="6B8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517475" y="1165027"/>
            <a:ext cx="0" cy="698450"/>
          </a:xfrm>
          <a:prstGeom prst="line">
            <a:avLst/>
          </a:prstGeom>
          <a:noFill/>
          <a:ln w="19050">
            <a:solidFill>
              <a:srgbClr val="6B8FF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30151" y="1317427"/>
            <a:ext cx="7856803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400"/>
              </a:spcAft>
              <a:buNone/>
            </a:pPr>
            <a:r>
              <a:rPr lang="en-US" sz="1100" b="1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BASESCAN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730151" y="1520577"/>
            <a:ext cx="7856803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300"/>
              </a:spcAft>
              <a:buNone/>
            </a:pPr>
            <a:r>
              <a:rPr lang="en-US" sz="1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basescan.org/address/0xF2709ceF1Cf4893ed78D3220864428b32b12dFb9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517475" y="2066627"/>
            <a:ext cx="0" cy="879425"/>
          </a:xfrm>
          <a:prstGeom prst="line">
            <a:avLst/>
          </a:prstGeom>
          <a:noFill/>
          <a:ln w="19050">
            <a:solidFill>
              <a:srgbClr val="6B8FF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30151" y="2219027"/>
            <a:ext cx="7856803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400"/>
              </a:spcAft>
              <a:buNone/>
            </a:pPr>
            <a:r>
              <a:rPr lang="en-US" sz="1100" b="1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SPIRIT INDEX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730151" y="2422178"/>
            <a:ext cx="7856803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300"/>
              </a:spcAft>
              <a:buNone/>
            </a:pPr>
            <a:r>
              <a:rPr lang="en-US" sz="1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spiritindex.org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730151" y="2612678"/>
            <a:ext cx="785680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300"/>
              </a:spcAft>
              <a:buNone/>
            </a:pPr>
            <a:r>
              <a:rPr lang="en-US" sz="10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agents indexed, growing to 50+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517475" y="3149203"/>
            <a:ext cx="0" cy="698450"/>
          </a:xfrm>
          <a:prstGeom prst="line">
            <a:avLst/>
          </a:prstGeom>
          <a:noFill/>
          <a:ln w="19050">
            <a:solidFill>
              <a:srgbClr val="6B8FF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30151" y="3301603"/>
            <a:ext cx="7856803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400"/>
              </a:spcAft>
              <a:buNone/>
            </a:pPr>
            <a:r>
              <a:rPr lang="en-US" sz="1100" b="1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GENESIS AGENTS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730151" y="3504754"/>
            <a:ext cx="7856803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300"/>
              </a:spcAft>
              <a:buNone/>
            </a:pPr>
            <a:r>
              <a:rPr lang="en-US" sz="1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Abraham (#1, #2)  /  Solienne (#3)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517475" y="4050804"/>
            <a:ext cx="0" cy="698450"/>
          </a:xfrm>
          <a:prstGeom prst="line">
            <a:avLst/>
          </a:prstGeom>
          <a:noFill/>
          <a:ln w="19050">
            <a:solidFill>
              <a:srgbClr val="6B8FF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30151" y="4203204"/>
            <a:ext cx="7856803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400"/>
              </a:spcAft>
              <a:buNone/>
            </a:pPr>
            <a:r>
              <a:rPr lang="en-US" sz="1100" b="1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CONTRACT FUNCTIONS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30151" y="4406354"/>
            <a:ext cx="7856803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300"/>
              </a:spcAft>
              <a:buNone/>
            </a:pPr>
            <a:r>
              <a:rPr lang="en-US" sz="11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registerSpirit()  /  attachSpirit()  /  routeRevenue()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A0A0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28529" y="1608386"/>
            <a:ext cx="274053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Seth Goldstein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317950" y="2094161"/>
            <a:ext cx="507950" cy="25301"/>
          </a:xfrm>
          <a:prstGeom prst="rect">
            <a:avLst/>
          </a:prstGeom>
          <a:solidFill>
            <a:srgbClr val="6B8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761211" y="2424261"/>
            <a:ext cx="1621578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800"/>
              </a:spcAft>
              <a:buNone/>
            </a:pPr>
            <a:r>
              <a:rPr lang="en-US" sz="1300" dirty="0">
                <a:solidFill>
                  <a:srgbClr val="6B8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seth@spiritprotocol.io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4005770" y="2725787"/>
            <a:ext cx="1132311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800"/>
              </a:spcAft>
              <a:buNone/>
            </a:pPr>
            <a:r>
              <a:rPr lang="en-US" sz="13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spiritprotocol.io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3776392" y="3027313"/>
            <a:ext cx="1591217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800"/>
              </a:spcAft>
              <a:buNone/>
            </a:pPr>
            <a:r>
              <a:rPr lang="en-US" sz="11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github.com/spirit-protocol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4095941" y="3281214"/>
            <a:ext cx="952119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800"/>
              </a:spcAft>
              <a:buNone/>
            </a:pPr>
            <a:r>
              <a:rPr lang="en-US" sz="11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@spiritprotocol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 Protocol x ERC-8004</dc:title>
  <dc:subject>PptxGenJS Presentation</dc:subject>
  <dc:creator>Seth Goldstein</dc:creator>
  <cp:lastModifiedBy>Seth Goldstein</cp:lastModifiedBy>
  <cp:revision>1</cp:revision>
  <dcterms:created xsi:type="dcterms:W3CDTF">2026-02-04T17:20:17Z</dcterms:created>
  <dcterms:modified xsi:type="dcterms:W3CDTF">2026-02-04T17:20:17Z</dcterms:modified>
</cp:coreProperties>
</file>